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76" r:id="rId4"/>
    <p:sldId id="281" r:id="rId5"/>
    <p:sldId id="258" r:id="rId6"/>
    <p:sldId id="270" r:id="rId7"/>
    <p:sldId id="257" r:id="rId8"/>
    <p:sldId id="259" r:id="rId9"/>
    <p:sldId id="273" r:id="rId10"/>
    <p:sldId id="261" r:id="rId11"/>
    <p:sldId id="282" r:id="rId12"/>
    <p:sldId id="267" r:id="rId13"/>
    <p:sldId id="278" r:id="rId14"/>
    <p:sldId id="265" r:id="rId15"/>
    <p:sldId id="285" r:id="rId16"/>
    <p:sldId id="286" r:id="rId17"/>
    <p:sldId id="279" r:id="rId18"/>
    <p:sldId id="266" r:id="rId19"/>
    <p:sldId id="271" r:id="rId20"/>
    <p:sldId id="263" r:id="rId21"/>
    <p:sldId id="272" r:id="rId22"/>
    <p:sldId id="280" r:id="rId23"/>
    <p:sldId id="274" r:id="rId24"/>
    <p:sldId id="284" r:id="rId25"/>
    <p:sldId id="283" r:id="rId26"/>
  </p:sldIdLst>
  <p:sldSz cx="12192000" cy="6858000"/>
  <p:notesSz cx="6865938" cy="99964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86418" autoAdjust="0"/>
  </p:normalViewPr>
  <p:slideViewPr>
    <p:cSldViewPr snapToGrid="0">
      <p:cViewPr varScale="1">
        <p:scale>
          <a:sx n="74" d="100"/>
          <a:sy n="74" d="100"/>
        </p:scale>
        <p:origin x="80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2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>
      <p:cViewPr varScale="1">
        <p:scale>
          <a:sx n="132" d="100"/>
          <a:sy n="132" d="100"/>
        </p:scale>
        <p:origin x="260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2139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>
                <a:latin typeface="Trebuchet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507" y="0"/>
            <a:ext cx="2975240" cy="502139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>
                <a:latin typeface="Trebuchet MS" charset="0"/>
              </a:defRPr>
            </a:lvl1pPr>
          </a:lstStyle>
          <a:p>
            <a:pPr>
              <a:defRPr/>
            </a:pPr>
            <a:fld id="{4A77CD74-D946-468C-8161-2D0B217B7183}" type="datetimeFigureOut">
              <a:rPr lang="de-DE"/>
              <a:pPr>
                <a:defRPr/>
              </a:pPr>
              <a:t>30.11.2021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351"/>
            <a:ext cx="2975240" cy="502138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>
                <a:latin typeface="Trebuchet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507" y="9494351"/>
            <a:ext cx="2975240" cy="502138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>
                <a:latin typeface="Trebuchet MS" charset="0"/>
              </a:defRPr>
            </a:lvl1pPr>
          </a:lstStyle>
          <a:p>
            <a:pPr>
              <a:defRPr/>
            </a:pPr>
            <a:fld id="{BEAD404D-339C-4776-9F6B-665B44DDC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40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2139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507" y="0"/>
            <a:ext cx="2975240" cy="502139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E2A047A-D841-4968-8C0A-A88D48A582BB}" type="datetimeFigureOut">
              <a:rPr lang="de-DE"/>
              <a:pPr>
                <a:defRPr/>
              </a:pPr>
              <a:t>30.11.2021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0813"/>
            <a:ext cx="5492750" cy="3936116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351"/>
            <a:ext cx="2975240" cy="502138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507" y="9494351"/>
            <a:ext cx="2975240" cy="502138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D8D0A3-D491-46C3-A880-01D77C432C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0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196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</a:rPr>
              <a:t>Berufswahltheorie von Dr. John L. Holland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50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5AE28-59AC-4D1C-9166-86F0A3F2EE2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33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Beobachtung der Gruppe durch erfahrene Mitarbeiter anhand eines mit geeigneten Verhaltensankern hinterlegten Beobachtungsbogens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Dimension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-Motivation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-Selbstständigkeit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-Kommunikationsfähigkeit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-Kritikfähigkeit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-Teamfähigkeit</a:t>
            </a: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49634" indent="-240876" defTabSz="481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131386" indent="-240876" defTabSz="481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13137" indent="-240876" defTabSz="481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094889" indent="-240876" defTabSz="481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8562E-65F3-4FA3-9F8A-B97081C386CB}" type="slidenum">
              <a:rPr lang="de-DE" altLang="de-D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5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27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18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33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31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503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249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01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80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49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36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Pädagogischer Impuls</a:t>
            </a:r>
          </a:p>
          <a:p>
            <a:r>
              <a:rPr lang="de-DE" dirty="0"/>
              <a:t>Stärken- und Interessenfindung</a:t>
            </a:r>
          </a:p>
          <a:p>
            <a:r>
              <a:rPr lang="de-DE" dirty="0"/>
              <a:t>Vorbereitung auf weiteren Schritte der BO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45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58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31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8D0A3-D491-46C3-A880-01D77C432CE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8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EFD4-C762-4675-A244-380CE206DF17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C796-525D-443E-B1B6-4A11A1FF3D1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DBA9-2B14-4905-A67F-CEB92FD1D1B9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9FEB-467E-402B-9DDA-F0E4DFF76C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16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defRPr/>
            </a:pPr>
            <a:r>
              <a:rPr lang="en-US" altLang="de-DE" sz="800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defRPr/>
            </a:pPr>
            <a:r>
              <a:rPr lang="en-US" altLang="de-DE" sz="800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AE1F-DB3A-4180-8F54-49240E6A1046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1B29-54EA-452F-BDD8-0371A22BAF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608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350D-4371-4835-97E8-0C73B54972B4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F519-79AE-425D-9C99-F0BCF9B366D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711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defRPr/>
            </a:pPr>
            <a:r>
              <a:rPr lang="en-US" altLang="de-DE" sz="800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defRPr/>
            </a:pPr>
            <a:r>
              <a:rPr lang="en-US" altLang="de-DE" sz="800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5FA4-3E8B-4990-B061-26C6BB65F926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861C-F963-4E5F-A560-53E40D7258D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15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F054-D021-45E4-88E9-5EFF467B8752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1B12-D006-497F-A84E-370F7C4BD7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35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2618-5179-4D41-A950-FB20BFAA4235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53C3-B6E8-48E9-B8D0-0199670776F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0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F8B3-EF1C-4EFF-9295-81716DDFA851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AF59-B5CC-4E55-8485-041F1C624AA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2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4B15-7377-48C2-AC09-0374A56B8930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E158-713D-4A41-86C2-B39595EEF4A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FA80-E666-449C-A067-ED3D5B242FFE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A797-A3D8-4ABF-BD43-243EF680281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0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4C4F-C2E2-4377-A7EE-DB4AA0E911A5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6FFF-32BC-4813-8E8F-1B5A4BC7C85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9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07CB-F2C4-4163-B06C-587A56B7B009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0583-8D3A-4488-BA1D-F6C41583B5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2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C837-BF16-4CF2-A67D-FF1DFA1486E7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CDCF-DA74-432D-9A28-6EA689E88A3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8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911A-234A-46EF-9711-C1BC9335B1C7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8A28-CCFA-4CD3-B686-2DEDBBD6D8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2351-FACC-492C-AD33-9DE772B06633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2821-80C2-44EB-9442-73A153FE16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819A-E6BD-4F03-82BE-4A85CCDD5F7A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81B9-1CF3-49C7-8400-4A0FCDCCA2C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6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71E65-E632-4D89-B3FB-9B1DABF24C18}" type="datetimeFigureOut">
              <a:rPr lang="en-US"/>
              <a:pPr>
                <a:defRPr/>
              </a:pPr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6A76310-B8D1-47FB-BEFD-15B72F1D3F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9" r:id="rId11"/>
    <p:sldLayoutId id="2147483784" r:id="rId12"/>
    <p:sldLayoutId id="2147483790" r:id="rId13"/>
    <p:sldLayoutId id="2147483785" r:id="rId14"/>
    <p:sldLayoutId id="2147483786" r:id="rId15"/>
    <p:sldLayoutId id="2147483787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eaLnBrk="1" hangingPunct="1"/>
            <a:r>
              <a:rPr lang="de-DE" altLang="de-DE" dirty="0"/>
              <a:t>Potenzialanalyse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dirty="0">
                <a:solidFill>
                  <a:schemeClr val="tx1"/>
                </a:solidFill>
              </a:rPr>
              <a:t>Im Rahmen der Landesinitiative „Kein Abschluss ohne Anschluss“ (</a:t>
            </a:r>
            <a:r>
              <a:rPr lang="de-DE" dirty="0" err="1">
                <a:solidFill>
                  <a:schemeClr val="tx1"/>
                </a:solidFill>
              </a:rPr>
              <a:t>KAoA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81" y="5756247"/>
            <a:ext cx="1647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4" y="5680625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55" y="693738"/>
            <a:ext cx="39925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72" y="5680625"/>
            <a:ext cx="7896837" cy="9367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94983" y="323215"/>
            <a:ext cx="8596312" cy="1320800"/>
          </a:xfrm>
        </p:spPr>
        <p:txBody>
          <a:bodyPr/>
          <a:lstStyle/>
          <a:p>
            <a:pPr eaLnBrk="1" hangingPunct="1"/>
            <a:r>
              <a:rPr lang="de-DE" altLang="de-DE" dirty="0"/>
              <a:t>Durchführung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863" y="1044575"/>
            <a:ext cx="9233580" cy="56827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200" dirty="0">
                <a:solidFill>
                  <a:schemeClr val="tx1"/>
                </a:solidFill>
              </a:rPr>
              <a:t>Die </a:t>
            </a:r>
            <a:r>
              <a:rPr lang="de-DE" altLang="de-DE" sz="3200" b="1" dirty="0">
                <a:solidFill>
                  <a:schemeClr val="tx1"/>
                </a:solidFill>
              </a:rPr>
              <a:t>Testverfahren und Übungen </a:t>
            </a:r>
            <a:r>
              <a:rPr lang="de-DE" altLang="de-DE" sz="3200" dirty="0">
                <a:solidFill>
                  <a:schemeClr val="tx1"/>
                </a:solidFill>
              </a:rPr>
              <a:t>werden häufig im Rahmen von Einstellungsverfahren angewandt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400" dirty="0">
                <a:solidFill>
                  <a:schemeClr val="tx1"/>
                </a:solidFill>
              </a:rPr>
              <a:t>Berufsinteressenfragebogen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400" dirty="0">
                <a:solidFill>
                  <a:schemeClr val="tx1"/>
                </a:solidFill>
              </a:rPr>
              <a:t>Fragebogen zur Selbstwahrnehmung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400" dirty="0">
                <a:solidFill>
                  <a:schemeClr val="tx1"/>
                </a:solidFill>
              </a:rPr>
              <a:t>Aufeinander aufbauende Gruppenübungen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400" dirty="0">
                <a:solidFill>
                  <a:schemeClr val="tx1"/>
                </a:solidFill>
              </a:rPr>
              <a:t>Gruppendiskussion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400" dirty="0">
                <a:solidFill>
                  <a:schemeClr val="tx1"/>
                </a:solidFill>
              </a:rPr>
              <a:t>Handlungsorientierte Motorik Übung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400" dirty="0">
                <a:solidFill>
                  <a:schemeClr val="tx1"/>
                </a:solidFill>
              </a:rPr>
              <a:t>Übung zum räumlichen Vorstellungsvermögen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400" dirty="0">
                <a:solidFill>
                  <a:schemeClr val="tx1"/>
                </a:solidFill>
              </a:rPr>
              <a:t>Selbstpräsentation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432" y="2038350"/>
            <a:ext cx="8596312" cy="1320800"/>
          </a:xfrm>
        </p:spPr>
        <p:txBody>
          <a:bodyPr/>
          <a:lstStyle/>
          <a:p>
            <a:r>
              <a:rPr lang="de-DE" dirty="0"/>
              <a:t>Nachfolgend werden die einzelnen Tests kurz erläutert</a:t>
            </a:r>
          </a:p>
        </p:txBody>
      </p:sp>
    </p:spTree>
    <p:extLst>
      <p:ext uri="{BB962C8B-B14F-4D97-AF65-F5344CB8AC3E}">
        <p14:creationId xmlns:p14="http://schemas.microsoft.com/office/powerpoint/2010/main" val="152568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677863" y="328246"/>
            <a:ext cx="8596312" cy="1320800"/>
          </a:xfrm>
        </p:spPr>
        <p:txBody>
          <a:bodyPr/>
          <a:lstStyle/>
          <a:p>
            <a:pPr eaLnBrk="1" hangingPunct="1"/>
            <a:r>
              <a:rPr lang="de-DE" altLang="de-DE" dirty="0"/>
              <a:t>Berufsinteressenfragebogen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863" y="1094154"/>
            <a:ext cx="9783762" cy="53705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3200" dirty="0">
                <a:solidFill>
                  <a:schemeClr val="tx1"/>
                </a:solidFill>
              </a:rPr>
              <a:t>60 Tätigkeiten - 6 Berufsbereiche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800" dirty="0">
                <a:solidFill>
                  <a:schemeClr val="tx1"/>
                </a:solidFill>
              </a:rPr>
              <a:t>handwerklich – technisch (R), untersuchend – forschend (I), künstlerisch – kreativ (A), erziehend – pflegend (S), führend – verkaufend (E), ordnend – verwaltend (C)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82" y="3220034"/>
            <a:ext cx="8755735" cy="3244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314448" y="534988"/>
            <a:ext cx="8596312" cy="1320800"/>
          </a:xfrm>
        </p:spPr>
        <p:txBody>
          <a:bodyPr/>
          <a:lstStyle/>
          <a:p>
            <a:pPr eaLnBrk="1" hangingPunct="1"/>
            <a:r>
              <a:rPr lang="de-DE" altLang="de-DE" dirty="0"/>
              <a:t>Selbst- und Fremdwahrnehmung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217488" y="1490663"/>
            <a:ext cx="10567987" cy="2549525"/>
          </a:xfrm>
        </p:spPr>
        <p:txBody>
          <a:bodyPr/>
          <a:lstStyle/>
          <a:p>
            <a:pPr eaLnBrk="1" hangingPunct="1"/>
            <a:r>
              <a:rPr lang="de-DE" altLang="de-DE" sz="2800" dirty="0">
                <a:solidFill>
                  <a:schemeClr val="tx1"/>
                </a:solidFill>
              </a:rPr>
              <a:t>Selbstwahrnehmung: Fragebogen zur Selbstwahrnehmung</a:t>
            </a:r>
          </a:p>
          <a:p>
            <a:pPr eaLnBrk="1" hangingPunct="1"/>
            <a:r>
              <a:rPr lang="de-DE" altLang="de-DE" sz="2800" dirty="0">
                <a:solidFill>
                  <a:schemeClr val="tx1"/>
                </a:solidFill>
              </a:rPr>
              <a:t>Fremdwahrnehmung: Beobachtungssituationen während des Tages (Mehrfachbeobachtung; Schlüssel: 1:4)</a:t>
            </a:r>
          </a:p>
          <a:p>
            <a:pPr eaLnBrk="1" hangingPunct="1"/>
            <a:r>
              <a:rPr lang="de-DE" altLang="de-DE" sz="2800" dirty="0">
                <a:solidFill>
                  <a:schemeClr val="tx1"/>
                </a:solidFill>
              </a:rPr>
              <a:t>Abgleich im Auswertungsgespräch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670" y="3963605"/>
            <a:ext cx="8608298" cy="2658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3" name="Rechteck 4"/>
          <p:cNvSpPr>
            <a:spLocks noChangeArrowheads="1"/>
          </p:cNvSpPr>
          <p:nvPr/>
        </p:nvSpPr>
        <p:spPr bwMode="auto">
          <a:xfrm>
            <a:off x="441325" y="4630738"/>
            <a:ext cx="23637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Auszug aus dem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Fragebogen zur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Ausbildungsreife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und einem Beobachterbogen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6848" y="372452"/>
            <a:ext cx="8596312" cy="1320800"/>
          </a:xfrm>
        </p:spPr>
        <p:txBody>
          <a:bodyPr/>
          <a:lstStyle/>
          <a:p>
            <a:pPr eaLnBrk="1" hangingPunct="1"/>
            <a:r>
              <a:rPr lang="de-DE" altLang="de-DE"/>
              <a:t>Handlungsorientierte Gruppenübungen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466848" y="1246554"/>
            <a:ext cx="9239860" cy="5135563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Es werden zwei verschiedene Gruppenübungen durchgeführt:</a:t>
            </a:r>
          </a:p>
          <a:p>
            <a:pPr marL="228600" lvl="1" eaLnBrk="1" hangingPunct="1"/>
            <a:r>
              <a:rPr lang="de-DE" altLang="de-DE" sz="2600" dirty="0">
                <a:solidFill>
                  <a:schemeClr val="tx1"/>
                </a:solidFill>
              </a:rPr>
              <a:t>Beobachtung durch erfahrene Mitarbeiter durch einen, mit Verhaltensankern hinterlegten Beobachterbogen</a:t>
            </a:r>
          </a:p>
          <a:p>
            <a:pPr marL="228600" lvl="1" eaLnBrk="1" hangingPunct="1"/>
            <a:r>
              <a:rPr lang="de-DE" altLang="de-DE" sz="2600" dirty="0">
                <a:solidFill>
                  <a:schemeClr val="tx1"/>
                </a:solidFill>
              </a:rPr>
              <a:t>Ziel: Erfassung der Dimensionen</a:t>
            </a:r>
          </a:p>
          <a:p>
            <a:pPr marL="685800" lvl="2" eaLnBrk="1" hangingPunct="1"/>
            <a:r>
              <a:rPr lang="de-DE" altLang="de-DE" sz="2600" dirty="0">
                <a:solidFill>
                  <a:schemeClr val="tx1"/>
                </a:solidFill>
              </a:rPr>
              <a:t>Motivation &amp; Leistungsbereitschaft</a:t>
            </a:r>
          </a:p>
          <a:p>
            <a:pPr marL="685800" lvl="2" eaLnBrk="1" hangingPunct="1"/>
            <a:r>
              <a:rPr lang="de-DE" altLang="de-DE" sz="2600" dirty="0">
                <a:solidFill>
                  <a:schemeClr val="tx1"/>
                </a:solidFill>
              </a:rPr>
              <a:t>Strukturiertes Vorgehen &amp; Organisationsfähigkeit</a:t>
            </a:r>
          </a:p>
          <a:p>
            <a:pPr marL="685800" lvl="2" eaLnBrk="1" hangingPunct="1"/>
            <a:r>
              <a:rPr lang="de-DE" altLang="de-DE" sz="2600" dirty="0">
                <a:solidFill>
                  <a:schemeClr val="tx1"/>
                </a:solidFill>
              </a:rPr>
              <a:t>Kommunikationsfähigkeit &amp; Sprachkompetenz</a:t>
            </a:r>
          </a:p>
          <a:p>
            <a:pPr marL="685800" lvl="2" eaLnBrk="1" hangingPunct="1"/>
            <a:r>
              <a:rPr lang="de-DE" altLang="de-DE" sz="2600" dirty="0">
                <a:solidFill>
                  <a:schemeClr val="tx1"/>
                </a:solidFill>
              </a:rPr>
              <a:t>Kreativität &amp; Einfallsreichtum</a:t>
            </a:r>
          </a:p>
          <a:p>
            <a:pPr marL="685800" lvl="2" eaLnBrk="1" hangingPunct="1"/>
            <a:r>
              <a:rPr lang="de-DE" altLang="de-DE" sz="2600" dirty="0">
                <a:solidFill>
                  <a:schemeClr val="tx1"/>
                </a:solidFill>
              </a:rPr>
              <a:t>Teamfähigkeit &amp; Kooperationsbereitschaft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016644E-9817-4CC8-A50B-DB4A8FC16A2C}"/>
              </a:ext>
            </a:extLst>
          </p:cNvPr>
          <p:cNvSpPr txBox="1"/>
          <p:nvPr/>
        </p:nvSpPr>
        <p:spPr>
          <a:xfrm>
            <a:off x="823965" y="834013"/>
            <a:ext cx="8430567" cy="155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9F4854-530D-4C91-99AB-E076B6BDF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3" t="12601" r="28632" b="63223"/>
          <a:stretch/>
        </p:blipFill>
        <p:spPr>
          <a:xfrm>
            <a:off x="2160394" y="954593"/>
            <a:ext cx="5848142" cy="16956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16F391-3B19-4CC3-B5C8-43DC1C689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62" t="16703" r="28389" b="66154"/>
          <a:stretch/>
        </p:blipFill>
        <p:spPr>
          <a:xfrm>
            <a:off x="2160394" y="4466493"/>
            <a:ext cx="6049109" cy="14369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60BC09-8A5A-4A77-99E6-D5B3B8DD28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27" t="25348" r="23947" b="8203"/>
          <a:stretch/>
        </p:blipFill>
        <p:spPr>
          <a:xfrm>
            <a:off x="6661828" y="208760"/>
            <a:ext cx="1346708" cy="140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ECF1E64-5EC7-4368-8F5A-06B963C0DC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96" t="14945" r="27156"/>
          <a:stretch/>
        </p:blipFill>
        <p:spPr>
          <a:xfrm>
            <a:off x="6772360" y="3219152"/>
            <a:ext cx="164562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3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B362E7-34AE-4217-88E7-236BD324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7" t="14799" r="27156" b="60440"/>
          <a:stretch/>
        </p:blipFill>
        <p:spPr>
          <a:xfrm>
            <a:off x="1326382" y="683288"/>
            <a:ext cx="7023798" cy="23010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74EBC8-6C6B-42FB-A009-07691403A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6" t="14359" r="31296" b="66300"/>
          <a:stretch/>
        </p:blipFill>
        <p:spPr>
          <a:xfrm>
            <a:off x="1326382" y="3429000"/>
            <a:ext cx="6712299" cy="18463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18ACA4-1CA4-4895-8CAF-717E6D652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65" t="21297" r="44941" b="51619"/>
          <a:stretch/>
        </p:blipFill>
        <p:spPr>
          <a:xfrm>
            <a:off x="6096000" y="517489"/>
            <a:ext cx="2230734" cy="13163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0E3092-61B7-42B5-85CC-E65FC1BE0A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29" t="27839" r="33681" b="32453"/>
          <a:stretch/>
        </p:blipFill>
        <p:spPr>
          <a:xfrm>
            <a:off x="6293618" y="2984360"/>
            <a:ext cx="2033116" cy="15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1038" y="433388"/>
            <a:ext cx="8596312" cy="1320800"/>
          </a:xfrm>
        </p:spPr>
        <p:txBody>
          <a:bodyPr/>
          <a:lstStyle/>
          <a:p>
            <a:pPr eaLnBrk="1" hangingPunct="1"/>
            <a:r>
              <a:rPr lang="de-DE" altLang="de-DE"/>
              <a:t>Gruppendiskussion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1038" y="1289957"/>
            <a:ext cx="10308090" cy="545374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Die Gruppendiskussion ist thematisch an die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Gruppenübungen angelehnt</a:t>
            </a:r>
            <a:endParaRPr lang="de-DE" altLang="de-DE" sz="800" dirty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Aufgeteilt in eine Einzelaufgabe und eine Gruppendiskussion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altLang="de-DE" sz="13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Beobachtete Kompetenzen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Aktives Zuhören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Sprachbeherrschung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Gesprächsgestaltung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Standpunkt vertreten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Respektvoller Umgang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77863" y="393700"/>
            <a:ext cx="8596312" cy="1320800"/>
          </a:xfrm>
        </p:spPr>
        <p:txBody>
          <a:bodyPr/>
          <a:lstStyle/>
          <a:p>
            <a:pPr eaLnBrk="1" hangingPunct="1"/>
            <a:r>
              <a:rPr lang="de-DE" altLang="de-DE" dirty="0" err="1"/>
              <a:t>Motorikübung</a:t>
            </a:r>
            <a:endParaRPr lang="de-DE" altLang="de-DE" dirty="0"/>
          </a:p>
        </p:txBody>
      </p:sp>
      <p:pic>
        <p:nvPicPr>
          <p:cNvPr id="26627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/>
          <a:stretch>
            <a:fillRect/>
          </a:stretch>
        </p:blipFill>
        <p:spPr>
          <a:xfrm rot="10800000">
            <a:off x="7025031" y="2735261"/>
            <a:ext cx="2249144" cy="1907075"/>
          </a:xfrm>
        </p:spPr>
      </p:pic>
      <p:sp>
        <p:nvSpPr>
          <p:cNvPr id="5" name="Rechteck 4"/>
          <p:cNvSpPr/>
          <p:nvPr/>
        </p:nvSpPr>
        <p:spPr>
          <a:xfrm>
            <a:off x="677863" y="1414463"/>
            <a:ext cx="9220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Im Rahmen der Potenzialanalyse wird eine handlungsorientierte Übung durchgeführt, die der Erfassung der motorischen Fähigkeit und des Arbeitstempos dient.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Folgende Aufgabe ist zu bewältigen: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+mn-lt"/>
              </a:rPr>
              <a:t>Einen Draht nach gegebener Vorlage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manuell zu bearbeiten.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Räumliches Vorstellungsvermögen</a:t>
            </a:r>
          </a:p>
        </p:txBody>
      </p:sp>
      <p:pic>
        <p:nvPicPr>
          <p:cNvPr id="27651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4975225"/>
            <a:ext cx="5351462" cy="1700213"/>
          </a:xfrm>
        </p:spPr>
      </p:pic>
      <p:pic>
        <p:nvPicPr>
          <p:cNvPr id="27652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813719"/>
            <a:ext cx="46974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298825"/>
            <a:ext cx="1473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938463"/>
            <a:ext cx="12684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368800"/>
            <a:ext cx="14033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3265488"/>
            <a:ext cx="1930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12738" y="253023"/>
            <a:ext cx="9602787" cy="1049338"/>
          </a:xfrm>
        </p:spPr>
        <p:txBody>
          <a:bodyPr/>
          <a:lstStyle/>
          <a:p>
            <a:pPr eaLnBrk="1" hangingPunct="1"/>
            <a:r>
              <a:rPr lang="de-DE" altLang="de-DE" dirty="0"/>
              <a:t>TBZ Meuser – Unsere Arbeitsfelder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484188" y="908661"/>
            <a:ext cx="9773504" cy="5714877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Seit 2006 </a:t>
            </a:r>
          </a:p>
          <a:p>
            <a:pPr lvl="1" eaLnBrk="1" hangingPunct="1"/>
            <a:r>
              <a:rPr lang="de-DE" altLang="de-DE" sz="2200" dirty="0">
                <a:solidFill>
                  <a:schemeClr val="tx1"/>
                </a:solidFill>
              </a:rPr>
              <a:t>im Kreis Heinsberg ansässiger Bildungsträger mit Schwerpunkt der  Aus-, Fort- und Weiterbildung in kaufmännischen und gewerblich-technischen Berufsfeldern</a:t>
            </a:r>
          </a:p>
          <a:p>
            <a:pPr lvl="1" eaLnBrk="1" hangingPunct="1"/>
            <a:r>
              <a:rPr lang="de-DE" altLang="de-DE" sz="2200" dirty="0">
                <a:solidFill>
                  <a:schemeClr val="tx1"/>
                </a:solidFill>
              </a:rPr>
              <a:t>Bei der IHK Aachen, HWK Aachen ein eingetragener Ausbildungsbetrieb </a:t>
            </a:r>
          </a:p>
          <a:p>
            <a:pPr lvl="1" eaLnBrk="1" hangingPunct="1"/>
            <a:r>
              <a:rPr lang="de-DE" altLang="de-DE" sz="2200" dirty="0">
                <a:solidFill>
                  <a:schemeClr val="tx1"/>
                </a:solidFill>
              </a:rPr>
              <a:t>Zertifiziert nach DIN EN ISO 9001:2008 und AZAV (Akkreditierungs- und Zulassungsverordnung Arbeitsförderung)</a:t>
            </a:r>
          </a:p>
          <a:p>
            <a:pPr lvl="1" eaLnBrk="1" hangingPunct="1"/>
            <a:r>
              <a:rPr lang="de-DE" altLang="de-DE" sz="2200" dirty="0">
                <a:solidFill>
                  <a:schemeClr val="tx1"/>
                </a:solidFill>
              </a:rPr>
              <a:t>Durchführung von verschiedenen Projekten zur Berufs- und Studienorientierung wie z. B. </a:t>
            </a:r>
          </a:p>
          <a:p>
            <a:pPr lvl="2" eaLnBrk="1" hangingPunct="1"/>
            <a:r>
              <a:rPr lang="de-DE" altLang="de-DE" sz="2200" dirty="0" err="1">
                <a:solidFill>
                  <a:schemeClr val="tx1"/>
                </a:solidFill>
              </a:rPr>
              <a:t>Kompetenzcheck.NRW</a:t>
            </a:r>
            <a:endParaRPr lang="de-DE" altLang="de-DE" sz="2200" dirty="0">
              <a:solidFill>
                <a:schemeClr val="tx1"/>
              </a:solidFill>
            </a:endParaRPr>
          </a:p>
          <a:p>
            <a:pPr lvl="2" eaLnBrk="1" hangingPunct="1"/>
            <a:r>
              <a:rPr lang="de-DE" altLang="de-DE" sz="2200" dirty="0">
                <a:solidFill>
                  <a:schemeClr val="tx1"/>
                </a:solidFill>
              </a:rPr>
              <a:t>Berufsorientierungscamp</a:t>
            </a:r>
          </a:p>
          <a:p>
            <a:pPr lvl="2" eaLnBrk="1" hangingPunct="1"/>
            <a:r>
              <a:rPr lang="de-DE" altLang="de-DE" sz="2200" dirty="0">
                <a:solidFill>
                  <a:schemeClr val="tx1"/>
                </a:solidFill>
              </a:rPr>
              <a:t>Kompetenzfeststellungsverfahren </a:t>
            </a:r>
          </a:p>
          <a:p>
            <a:pPr lvl="1" eaLnBrk="1" hangingPunct="1"/>
            <a:r>
              <a:rPr lang="de-DE" altLang="de-DE" sz="2200" dirty="0">
                <a:solidFill>
                  <a:schemeClr val="tx1"/>
                </a:solidFill>
              </a:rPr>
              <a:t>Individuelle (Einzel-)Coachings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677863" y="415925"/>
            <a:ext cx="8596312" cy="1320800"/>
          </a:xfrm>
        </p:spPr>
        <p:txBody>
          <a:bodyPr/>
          <a:lstStyle/>
          <a:p>
            <a:pPr eaLnBrk="1" hangingPunct="1"/>
            <a:r>
              <a:rPr lang="de-DE" dirty="0" err="1"/>
              <a:t>Partner:innenübung„</a:t>
            </a:r>
            <a:r>
              <a:rPr lang="de-DE" altLang="de-DE" dirty="0" err="1"/>
              <a:t>Selbstpräsentation</a:t>
            </a:r>
            <a:r>
              <a:rPr lang="de-DE" altLang="de-DE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862" y="1463039"/>
            <a:ext cx="9278937" cy="5217161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800" dirty="0">
                <a:solidFill>
                  <a:schemeClr val="tx1"/>
                </a:solidFill>
              </a:rPr>
              <a:t>Die Selbstpräsentation erfolgt in Form eines kleinen Vortages (2-3 min), in dem sich die Schüler und Schülerinnen vorstellen. Punkte sind z. B. 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/>
                </a:solidFill>
              </a:rPr>
              <a:t>Name, Alter, Lieblingsfächer, Hobbys ...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/>
                </a:solidFill>
              </a:rPr>
              <a:t>Außerdem werden erste „berufsrelevante“ Inhalte thematisiert.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800" dirty="0">
                <a:solidFill>
                  <a:schemeClr val="tx1"/>
                </a:solidFill>
              </a:rPr>
              <a:t>Ziel: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800" dirty="0"/>
              <a:t>Mit den </a:t>
            </a:r>
            <a:r>
              <a:rPr lang="de-DE" sz="2800" dirty="0" err="1"/>
              <a:t>Schüler:innen</a:t>
            </a:r>
            <a:r>
              <a:rPr lang="de-DE" sz="2800" dirty="0"/>
              <a:t> soll darauf hingearbeitet werden, dass sie ihren Lebenslauf kennen, ihre schulischen und beruflichen Ziele reflektieren und sich in die Situation eines Vorstellungsgesprächs hineinversetzen können.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638175" y="240665"/>
            <a:ext cx="8596313" cy="1320800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Dokumentation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176" y="1152525"/>
            <a:ext cx="8816067" cy="5476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3500" dirty="0">
                <a:solidFill>
                  <a:schemeClr val="tx1"/>
                </a:solidFill>
              </a:rPr>
              <a:t>Jede*r Schüler*in erhält </a:t>
            </a:r>
            <a:r>
              <a:rPr lang="de-DE" sz="3500" b="1" dirty="0">
                <a:solidFill>
                  <a:schemeClr val="tx1"/>
                </a:solidFill>
              </a:rPr>
              <a:t>einen aussagekräftigen Ergebnisbericht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500" dirty="0">
                <a:solidFill>
                  <a:schemeClr val="tx1"/>
                </a:solidFill>
              </a:rPr>
              <a:t>Ein </a:t>
            </a:r>
            <a:r>
              <a:rPr lang="de-DE" altLang="de-DE" sz="3500" b="1" dirty="0">
                <a:solidFill>
                  <a:schemeClr val="tx1"/>
                </a:solidFill>
              </a:rPr>
              <a:t>individuelles Auswertungs- / Feedbackgespräch</a:t>
            </a:r>
            <a:r>
              <a:rPr lang="de-DE" altLang="de-DE" sz="3500" dirty="0">
                <a:solidFill>
                  <a:schemeClr val="tx1"/>
                </a:solidFill>
              </a:rPr>
              <a:t> </a:t>
            </a:r>
            <a:r>
              <a:rPr lang="de-DE" altLang="de-DE" sz="3500">
                <a:solidFill>
                  <a:schemeClr val="tx1"/>
                </a:solidFill>
              </a:rPr>
              <a:t>von 20-30 </a:t>
            </a:r>
            <a:r>
              <a:rPr lang="de-DE" altLang="de-DE" sz="3500" dirty="0">
                <a:solidFill>
                  <a:schemeClr val="tx1"/>
                </a:solidFill>
              </a:rPr>
              <a:t>Minuten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3500" dirty="0">
                <a:solidFill>
                  <a:schemeClr val="tx1"/>
                </a:solidFill>
              </a:rPr>
              <a:t>Bereitstellung des             Berufswahlpasses NRW</a:t>
            </a:r>
          </a:p>
        </p:txBody>
      </p:sp>
      <p:pic>
        <p:nvPicPr>
          <p:cNvPr id="2970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65" y="3646494"/>
            <a:ext cx="4194742" cy="2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320040"/>
            <a:ext cx="8596312" cy="1320800"/>
          </a:xfrm>
        </p:spPr>
        <p:txBody>
          <a:bodyPr/>
          <a:lstStyle/>
          <a:p>
            <a:r>
              <a:rPr lang="de-DE" dirty="0"/>
              <a:t>Einverständniserklärung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332043"/>
            <a:ext cx="7311707" cy="5165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637" y="432147"/>
            <a:ext cx="4391865" cy="6271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7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Datenerhebung und -verwertung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5463" y="2014538"/>
            <a:ext cx="2747962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Datenerfassung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19440" y="2023268"/>
            <a:ext cx="2940050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Datenverwendung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1038" y="3030538"/>
            <a:ext cx="2362200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sz="1400" b="1" kern="0">
                <a:latin typeface="Arial" panose="020B0604020202020204" pitchFamily="34" charset="0"/>
                <a:cs typeface="Times New Roman" panose="02020603050405020304" pitchFamily="18" charset="0"/>
              </a:rPr>
              <a:t>Daten zur Person</a:t>
            </a:r>
          </a:p>
          <a:p>
            <a:pPr algn="ctr" defTabSz="914400" eaLnBrk="1" hangingPunct="1">
              <a:defRPr/>
            </a:pPr>
            <a:r>
              <a:rPr lang="de-DE" altLang="de-DE" sz="1100" kern="0">
                <a:latin typeface="Arial" panose="020B0604020202020204" pitchFamily="34" charset="0"/>
                <a:cs typeface="Times New Roman" panose="02020603050405020304" pitchFamily="18" charset="0"/>
              </a:rPr>
              <a:t>(Name, Geburtsdatum,</a:t>
            </a:r>
          </a:p>
          <a:p>
            <a:pPr algn="ctr" defTabSz="914400" eaLnBrk="1" hangingPunct="1">
              <a:defRPr/>
            </a:pPr>
            <a:r>
              <a:rPr lang="de-DE" altLang="de-DE" sz="1100" kern="0">
                <a:latin typeface="Arial" panose="020B0604020202020204" pitchFamily="34" charset="0"/>
                <a:cs typeface="Times New Roman" panose="02020603050405020304" pitchFamily="18" charset="0"/>
              </a:rPr>
              <a:t>Geschlecht, Klasse)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715375" y="2879725"/>
            <a:ext cx="2286000" cy="946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defRPr/>
            </a:pPr>
            <a:r>
              <a:rPr lang="de-DE" sz="2400" b="1" kern="0" dirty="0">
                <a:latin typeface="Arial" pitchFamily="34" charset="0"/>
                <a:ea typeface="Times New Roman" pitchFamily="18" charset="0"/>
                <a:cs typeface="Arial" panose="020B0604020202020204" pitchFamily="34" charset="0"/>
              </a:rPr>
              <a:t>LGH </a:t>
            </a:r>
            <a:br>
              <a:rPr lang="de-DE" sz="2400" kern="0" dirty="0">
                <a:latin typeface="Arial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de-DE" sz="1050" kern="0" dirty="0">
                <a:latin typeface="Arial" pitchFamily="34" charset="0"/>
                <a:ea typeface="Times New Roman" pitchFamily="18" charset="0"/>
                <a:cs typeface="Arial" panose="020B0604020202020204" pitchFamily="34" charset="0"/>
              </a:rPr>
              <a:t>(Landes-Gewerbeförderungsstelle des nordrheinwestfälischen Handwerks e.V.) 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705350" y="3173413"/>
            <a:ext cx="185420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sz="1800" kern="0">
                <a:latin typeface="Arial" panose="020B0604020202020204" pitchFamily="34" charset="0"/>
                <a:cs typeface="Times New Roman" panose="02020603050405020304" pitchFamily="18" charset="0"/>
              </a:rPr>
              <a:t>Abrechnung</a:t>
            </a:r>
            <a:endParaRPr lang="de-DE" altLang="de-DE" sz="2000" ker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3043238" y="3351213"/>
            <a:ext cx="1662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de-DE" sz="2400" ker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1038" y="4864100"/>
            <a:ext cx="24384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sz="1400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Ergebnisdaten der </a:t>
            </a:r>
            <a:br>
              <a:rPr lang="de-DE" altLang="de-DE" sz="1400" b="1" kern="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sz="1400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einzelnen Testmodule*</a:t>
            </a:r>
            <a:endParaRPr lang="de-DE" altLang="de-DE" sz="1200" kern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776788" y="4664075"/>
            <a:ext cx="1871662" cy="922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sz="1800" kern="0">
                <a:latin typeface="Arial" panose="020B0604020202020204" pitchFamily="34" charset="0"/>
                <a:cs typeface="Times New Roman" panose="02020603050405020304" pitchFamily="18" charset="0"/>
              </a:rPr>
              <a:t>Berufs- und Studienwahl-</a:t>
            </a:r>
            <a:br>
              <a:rPr lang="de-DE" altLang="de-DE" sz="1800" ker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sz="1800" kern="0">
                <a:latin typeface="Arial" panose="020B0604020202020204" pitchFamily="34" charset="0"/>
                <a:cs typeface="Times New Roman" panose="02020603050405020304" pitchFamily="18" charset="0"/>
              </a:rPr>
              <a:t>orientierung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8786813" y="4802188"/>
            <a:ext cx="2286000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Schüler*innen / Eltern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1597025" y="4195763"/>
            <a:ext cx="8229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de-DE" sz="2400" ker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40225" y="2012950"/>
            <a:ext cx="2743200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de-DE" altLang="de-DE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Zweck</a:t>
            </a:r>
          </a:p>
        </p:txBody>
      </p:sp>
      <p:cxnSp>
        <p:nvCxnSpPr>
          <p:cNvPr id="31758" name="Gerade Verbindung mit Pfeil 14"/>
          <p:cNvCxnSpPr>
            <a:cxnSpLocks noChangeShapeType="1"/>
            <a:stCxn id="8" idx="3"/>
            <a:endCxn id="7" idx="1"/>
          </p:cNvCxnSpPr>
          <p:nvPr/>
        </p:nvCxnSpPr>
        <p:spPr bwMode="auto">
          <a:xfrm flipV="1">
            <a:off x="6559550" y="3352800"/>
            <a:ext cx="2155825" cy="4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9" name="Gerader Verbinder 15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3119438" y="5126038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Gerade Verbindung mit Pfeil 16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6648450" y="5126038"/>
            <a:ext cx="2138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1" name="Textfeld 5"/>
          <p:cNvSpPr txBox="1">
            <a:spLocks noChangeArrowheads="1"/>
          </p:cNvSpPr>
          <p:nvPr/>
        </p:nvSpPr>
        <p:spPr bwMode="auto">
          <a:xfrm>
            <a:off x="677863" y="5870575"/>
            <a:ext cx="8723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Alle Ergebnisdaten werden im Anschluss an das Auswertungsgespräch vernichtet bzw. gelöscht.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579" y="383098"/>
            <a:ext cx="9867098" cy="883640"/>
          </a:xfrm>
        </p:spPr>
        <p:txBody>
          <a:bodyPr/>
          <a:lstStyle/>
          <a:p>
            <a:r>
              <a:rPr lang="de-DE" dirty="0"/>
              <a:t>Terminvergabe für die Auswertungsgespräche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6" y="1441226"/>
            <a:ext cx="6752304" cy="4783173"/>
          </a:xfrm>
        </p:spPr>
      </p:pic>
    </p:spTree>
    <p:extLst>
      <p:ext uri="{BB962C8B-B14F-4D97-AF65-F5344CB8AC3E}">
        <p14:creationId xmlns:p14="http://schemas.microsoft.com/office/powerpoint/2010/main" val="154990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Danke für Ihre und Eure Aufmerksamkeit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9150" y="1606550"/>
            <a:ext cx="5670550" cy="35988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3000" dirty="0">
                <a:solidFill>
                  <a:schemeClr val="tx1"/>
                </a:solidFill>
              </a:rPr>
              <a:t>Trainings- und Bildungszentrum Meuser GmbH &amp; Co. KG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sz="3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dirty="0">
                <a:solidFill>
                  <a:schemeClr val="tx1"/>
                </a:solidFill>
              </a:rPr>
              <a:t>Zweigstelle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200" dirty="0">
                <a:solidFill>
                  <a:schemeClr val="tx1"/>
                </a:solidFill>
              </a:rPr>
              <a:t>Ferdinand-Clasen-Straße 6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200" dirty="0">
                <a:solidFill>
                  <a:schemeClr val="tx1"/>
                </a:solidFill>
              </a:rPr>
              <a:t>41812 Erkelenz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sz="6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200" dirty="0">
                <a:solidFill>
                  <a:schemeClr val="tx1"/>
                </a:solidFill>
              </a:rPr>
              <a:t>Tel		02431 94 34 600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200" dirty="0">
                <a:solidFill>
                  <a:schemeClr val="tx1"/>
                </a:solidFill>
              </a:rPr>
              <a:t>Mail	pa@tbz-meuser.de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277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835650"/>
            <a:ext cx="10528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06550"/>
            <a:ext cx="37846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Inhaltsplatzhalter 2"/>
          <p:cNvSpPr txBox="1">
            <a:spLocks/>
          </p:cNvSpPr>
          <p:nvPr/>
        </p:nvSpPr>
        <p:spPr bwMode="auto">
          <a:xfrm>
            <a:off x="600075" y="3748088"/>
            <a:ext cx="38655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58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de-DE" altLang="de-DE" sz="3200" dirty="0">
                <a:solidFill>
                  <a:schemeClr val="tx1"/>
                </a:solidFill>
              </a:rPr>
              <a:t>www.tbz-meuser.eu</a:t>
            </a:r>
          </a:p>
        </p:txBody>
      </p:sp>
    </p:spTree>
    <p:extLst>
      <p:ext uri="{BB962C8B-B14F-4D97-AF65-F5344CB8AC3E}">
        <p14:creationId xmlns:p14="http://schemas.microsoft.com/office/powerpoint/2010/main" val="205285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Was ist die Potenzialanalyse </a:t>
            </a:r>
            <a:r>
              <a:rPr lang="de-DE" altLang="de-DE" sz="4000" i="1"/>
              <a:t>NICHT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862" y="1766888"/>
            <a:ext cx="9228137" cy="468080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3600" dirty="0">
                <a:solidFill>
                  <a:schemeClr val="tx1"/>
                </a:solidFill>
              </a:rPr>
              <a:t>Die Potentialanalyse ist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de-DE" altLang="de-DE" sz="3600" b="1" i="1" dirty="0">
                <a:solidFill>
                  <a:schemeClr val="tx1"/>
                </a:solidFill>
              </a:rPr>
              <a:t>kein</a:t>
            </a:r>
            <a:r>
              <a:rPr lang="de-DE" altLang="de-DE" sz="3600" dirty="0">
                <a:solidFill>
                  <a:schemeClr val="tx1"/>
                </a:solidFill>
              </a:rPr>
              <a:t> berufseignungsdiagnostisches Instrument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de-DE" altLang="de-DE" sz="3600" b="1" dirty="0">
                <a:solidFill>
                  <a:schemeClr val="tx1"/>
                </a:solidFill>
              </a:rPr>
              <a:t>keine</a:t>
            </a:r>
            <a:r>
              <a:rPr lang="de-DE" altLang="de-DE" sz="3600" dirty="0">
                <a:solidFill>
                  <a:schemeClr val="tx1"/>
                </a:solidFill>
              </a:rPr>
              <a:t> Berufsberatung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2" y="398585"/>
            <a:ext cx="8596312" cy="1320800"/>
          </a:xfrm>
        </p:spPr>
        <p:txBody>
          <a:bodyPr/>
          <a:lstStyle/>
          <a:p>
            <a:r>
              <a:rPr lang="de-DE" altLang="de-DE" dirty="0"/>
              <a:t>Was ist die Potenzialanalyse?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862" y="1234465"/>
            <a:ext cx="8993675" cy="516633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sz="2800" dirty="0">
                <a:solidFill>
                  <a:schemeClr val="tx1"/>
                </a:solidFill>
              </a:rPr>
              <a:t>Die Potenzialanalyse (SBO 5) im Rahmen der Landesinitiative „Kein Abschluss ohne Anschluss“…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sz="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/>
                </a:solidFill>
              </a:rPr>
              <a:t>setzt einen </a:t>
            </a:r>
            <a:r>
              <a:rPr lang="de-DE" sz="2800" b="1" i="1" dirty="0">
                <a:solidFill>
                  <a:schemeClr val="tx1"/>
                </a:solidFill>
              </a:rPr>
              <a:t>ersten pädagogischen Impuls</a:t>
            </a:r>
            <a:r>
              <a:rPr lang="de-DE" sz="2800" dirty="0">
                <a:solidFill>
                  <a:schemeClr val="tx1"/>
                </a:solidFill>
              </a:rPr>
              <a:t> für eine </a:t>
            </a:r>
            <a:r>
              <a:rPr lang="de-DE" sz="2800" b="1" dirty="0">
                <a:solidFill>
                  <a:schemeClr val="tx1"/>
                </a:solidFill>
              </a:rPr>
              <a:t>erste Auseinandersetzung </a:t>
            </a:r>
            <a:r>
              <a:rPr lang="de-DE" sz="2800" dirty="0">
                <a:solidFill>
                  <a:schemeClr val="tx1"/>
                </a:solidFill>
              </a:rPr>
              <a:t>mit dem Thema Berufs-/Studienwahl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ermöglicht</a:t>
            </a:r>
            <a:r>
              <a:rPr lang="de-DE" sz="2800" dirty="0">
                <a:solidFill>
                  <a:schemeClr val="tx1"/>
                </a:solidFill>
              </a:rPr>
              <a:t> den Schülern*innen durch Selbst- und Fremdeinschätzung sowie durch handlungsorientierte Verfahren ihre </a:t>
            </a:r>
            <a:r>
              <a:rPr lang="de-DE" sz="2800" b="1" i="1" dirty="0">
                <a:solidFill>
                  <a:schemeClr val="tx1"/>
                </a:solidFill>
              </a:rPr>
              <a:t>Potenziale zu entdecken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77863" y="184531"/>
            <a:ext cx="8533249" cy="1014665"/>
          </a:xfrm>
        </p:spPr>
        <p:txBody>
          <a:bodyPr/>
          <a:lstStyle/>
          <a:p>
            <a:pPr eaLnBrk="1" hangingPunct="1"/>
            <a:r>
              <a:rPr lang="de-DE" altLang="de-DE" dirty="0"/>
              <a:t>Was ist die Potenzialanalyse?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783" y="925534"/>
            <a:ext cx="8973766" cy="5542378"/>
          </a:xfrm>
        </p:spPr>
        <p:txBody>
          <a:bodyPr rtlCol="0"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… dient zur Feststellung von Stärken in den </a:t>
            </a:r>
            <a:r>
              <a:rPr lang="de-DE" sz="3200">
                <a:solidFill>
                  <a:schemeClr val="tx1"/>
                </a:solidFill>
              </a:rPr>
              <a:t>Bereichen:</a:t>
            </a:r>
          </a:p>
          <a:p>
            <a:pPr marL="0" indent="0">
              <a:buNone/>
            </a:pPr>
            <a:endParaRPr lang="de-DE" sz="32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Methodische Kompetenz</a:t>
            </a:r>
          </a:p>
          <a:p>
            <a:r>
              <a:rPr lang="de-DE" sz="2400" dirty="0">
                <a:solidFill>
                  <a:schemeClr val="tx1"/>
                </a:solidFill>
              </a:rPr>
              <a:t>Personale Kompetenz </a:t>
            </a:r>
          </a:p>
          <a:p>
            <a:r>
              <a:rPr lang="de-DE" sz="2400" dirty="0">
                <a:solidFill>
                  <a:schemeClr val="tx1"/>
                </a:solidFill>
              </a:rPr>
              <a:t>Soziale Kompetenz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342900" lvl="1" indent="-342900"/>
            <a:r>
              <a:rPr lang="de-DE" sz="2400" dirty="0">
                <a:solidFill>
                  <a:schemeClr val="tx1"/>
                </a:solidFill>
              </a:rPr>
              <a:t>Die Ergebnisse der Potentialanalyse geben erste Anhaltspunkte zu den Interessen und Fähigkeiten der Jugendlichen und können so während der Berufsorientierungsphase erste Impulse geben.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149" y="365535"/>
            <a:ext cx="10815484" cy="6400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40361" y="373063"/>
            <a:ext cx="9142900" cy="1320800"/>
          </a:xfrm>
        </p:spPr>
        <p:txBody>
          <a:bodyPr/>
          <a:lstStyle/>
          <a:p>
            <a:pPr eaLnBrk="1" hangingPunct="1"/>
            <a:r>
              <a:rPr lang="de-DE" altLang="de-DE"/>
              <a:t>Warum Studien- und Berufswahlorientierung?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681038" y="1693863"/>
            <a:ext cx="9593262" cy="4913312"/>
          </a:xfrm>
        </p:spPr>
        <p:txBody>
          <a:bodyPr/>
          <a:lstStyle/>
          <a:p>
            <a:pPr eaLnBrk="1" hangingPunct="1"/>
            <a:r>
              <a:rPr lang="de-DE" altLang="de-DE" sz="3200" dirty="0">
                <a:solidFill>
                  <a:schemeClr val="tx1"/>
                </a:solidFill>
              </a:rPr>
              <a:t>Bei ca. </a:t>
            </a:r>
            <a:r>
              <a:rPr lang="de-DE" altLang="de-DE" sz="3200" b="1">
                <a:solidFill>
                  <a:schemeClr val="tx1"/>
                </a:solidFill>
              </a:rPr>
              <a:t>330 </a:t>
            </a:r>
            <a:r>
              <a:rPr lang="de-DE" altLang="de-DE" sz="3200" b="1" dirty="0">
                <a:solidFill>
                  <a:schemeClr val="tx1"/>
                </a:solidFill>
              </a:rPr>
              <a:t>Ausbildungsberufen </a:t>
            </a:r>
            <a:r>
              <a:rPr lang="de-DE" altLang="de-DE" sz="3200" dirty="0">
                <a:solidFill>
                  <a:schemeClr val="tx1"/>
                </a:solidFill>
              </a:rPr>
              <a:t>und </a:t>
            </a:r>
            <a:r>
              <a:rPr lang="de-DE" altLang="de-DE" sz="3200" b="1" dirty="0">
                <a:solidFill>
                  <a:schemeClr val="tx1"/>
                </a:solidFill>
              </a:rPr>
              <a:t>mehr</a:t>
            </a:r>
            <a:r>
              <a:rPr lang="de-DE" altLang="de-DE" sz="3200" dirty="0">
                <a:solidFill>
                  <a:schemeClr val="tx1"/>
                </a:solidFill>
              </a:rPr>
              <a:t> als </a:t>
            </a:r>
            <a:r>
              <a:rPr lang="de-DE" altLang="de-DE" sz="3200" b="1" dirty="0">
                <a:solidFill>
                  <a:schemeClr val="tx1"/>
                </a:solidFill>
              </a:rPr>
              <a:t>18.000 Studiengängen</a:t>
            </a:r>
            <a:r>
              <a:rPr lang="de-DE" altLang="de-DE" sz="3200" dirty="0">
                <a:solidFill>
                  <a:schemeClr val="tx1"/>
                </a:solidFill>
              </a:rPr>
              <a:t> ist es nicht leicht den Überblick zu erhalten und vor allem zu behalten</a:t>
            </a:r>
          </a:p>
          <a:p>
            <a:pPr eaLnBrk="1" hangingPunct="1"/>
            <a:r>
              <a:rPr lang="de-DE" altLang="de-DE" sz="3200" dirty="0">
                <a:solidFill>
                  <a:schemeClr val="tx1"/>
                </a:solidFill>
              </a:rPr>
              <a:t>Bis zu </a:t>
            </a:r>
            <a:r>
              <a:rPr lang="de-DE" altLang="de-DE" sz="3200" b="1" dirty="0">
                <a:solidFill>
                  <a:schemeClr val="tx1"/>
                </a:solidFill>
              </a:rPr>
              <a:t>25 %</a:t>
            </a:r>
            <a:r>
              <a:rPr lang="de-DE" altLang="de-DE" sz="3200" dirty="0">
                <a:solidFill>
                  <a:schemeClr val="tx1"/>
                </a:solidFill>
              </a:rPr>
              <a:t> der Auszubildenden treten die Stelle nicht an, oder brechen ab</a:t>
            </a:r>
          </a:p>
          <a:p>
            <a:pPr eaLnBrk="1" hangingPunct="1"/>
            <a:r>
              <a:rPr lang="de-DE" altLang="de-DE" sz="3200" dirty="0">
                <a:solidFill>
                  <a:schemeClr val="tx1"/>
                </a:solidFill>
              </a:rPr>
              <a:t>Über die Hälfte der Abiturienten haben keine konkreten Berufsziele</a:t>
            </a:r>
          </a:p>
          <a:p>
            <a:pPr eaLnBrk="1" hangingPunct="1"/>
            <a:r>
              <a:rPr lang="de-DE" altLang="de-DE" sz="3200" dirty="0">
                <a:solidFill>
                  <a:schemeClr val="tx1"/>
                </a:solidFill>
              </a:rPr>
              <a:t>Je nach Fakultät brechen bis zu </a:t>
            </a:r>
            <a:r>
              <a:rPr lang="de-DE" altLang="de-DE" sz="3200" b="1" dirty="0">
                <a:solidFill>
                  <a:schemeClr val="tx1"/>
                </a:solidFill>
              </a:rPr>
              <a:t>50 % </a:t>
            </a:r>
            <a:r>
              <a:rPr lang="de-DE" altLang="de-DE" sz="3200" dirty="0">
                <a:solidFill>
                  <a:schemeClr val="tx1"/>
                </a:solidFill>
              </a:rPr>
              <a:t>der Studierenden ihr Studium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733914" y="1787403"/>
            <a:ext cx="8948738" cy="1827212"/>
          </a:xfrm>
        </p:spPr>
        <p:txBody>
          <a:bodyPr/>
          <a:lstStyle/>
          <a:p>
            <a:pPr eaLnBrk="1" hangingPunct="1"/>
            <a:r>
              <a:rPr lang="de-DE" altLang="de-DE" dirty="0"/>
              <a:t>Das Verfahren der 1-tägigen Potenzialanalyse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08233" y="328246"/>
            <a:ext cx="8596312" cy="1320800"/>
          </a:xfrm>
        </p:spPr>
        <p:txBody>
          <a:bodyPr/>
          <a:lstStyle/>
          <a:p>
            <a:pPr eaLnBrk="1" hangingPunct="1"/>
            <a:r>
              <a:rPr lang="de-DE" altLang="de-DE" b="1" dirty="0"/>
              <a:t>Durchführung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801" y="1087803"/>
            <a:ext cx="9802567" cy="56529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/>
                </a:solidFill>
              </a:rPr>
              <a:t>Gruppengröße: in Kleingruppen mit maximal 3-4 Schülern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Betreuung durch 1 Mitarbeiter je Gruppe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Rotation der Betreuer bei Gruppenübungen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3000" dirty="0">
                <a:solidFill>
                  <a:schemeClr val="tx1"/>
                </a:solidFill>
              </a:rPr>
              <a:t>Einsatz eines erfahrenen und multidisziplinären  Projektteams 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Pädagogen, Sozialarbeiter, Psychologen, Personaler und Ausbilder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/>
                </a:solidFill>
              </a:rPr>
              <a:t>Durchführung außerschulisch in unseren Standorten in Erkelenz oder Geilenkirchen oder in den Schulen selbst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/>
                </a:solidFill>
              </a:rPr>
              <a:t>Auswertungsgespräche </a:t>
            </a:r>
            <a:r>
              <a:rPr lang="de-DE" sz="2800" dirty="0" err="1">
                <a:solidFill>
                  <a:schemeClr val="tx1"/>
                </a:solidFill>
              </a:rPr>
              <a:t>idR</a:t>
            </a:r>
            <a:r>
              <a:rPr lang="de-DE" sz="2800" dirty="0">
                <a:solidFill>
                  <a:schemeClr val="tx1"/>
                </a:solidFill>
              </a:rPr>
              <a:t> am darauffolgendem Tag in der Schule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819</Words>
  <Application>Microsoft Office PowerPoint</Application>
  <PresentationFormat>Breitbild</PresentationFormat>
  <Paragraphs>159</Paragraphs>
  <Slides>25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Facette</vt:lpstr>
      <vt:lpstr>Potenzialanalyse</vt:lpstr>
      <vt:lpstr>TBZ Meuser – Unsere Arbeitsfelder</vt:lpstr>
      <vt:lpstr>Was ist die Potenzialanalyse NICHT</vt:lpstr>
      <vt:lpstr>Was ist die Potenzialanalyse?</vt:lpstr>
      <vt:lpstr>Was ist die Potenzialanalyse?</vt:lpstr>
      <vt:lpstr>PowerPoint-Präsentation</vt:lpstr>
      <vt:lpstr>Warum Studien- und Berufswahlorientierung?</vt:lpstr>
      <vt:lpstr>Das Verfahren der 1-tägigen Potenzialanalyse </vt:lpstr>
      <vt:lpstr>Durchführung</vt:lpstr>
      <vt:lpstr>Durchführung </vt:lpstr>
      <vt:lpstr>Nachfolgend werden die einzelnen Tests kurz erläutert</vt:lpstr>
      <vt:lpstr>Berufsinteressenfragebogen</vt:lpstr>
      <vt:lpstr>Selbst- und Fremdwahrnehmung</vt:lpstr>
      <vt:lpstr>Handlungsorientierte Gruppenübungen</vt:lpstr>
      <vt:lpstr>PowerPoint-Präsentation</vt:lpstr>
      <vt:lpstr>PowerPoint-Präsentation</vt:lpstr>
      <vt:lpstr>Gruppendiskussion</vt:lpstr>
      <vt:lpstr>Motorikübung</vt:lpstr>
      <vt:lpstr>Räumliches Vorstellungsvermögen</vt:lpstr>
      <vt:lpstr>Partner:innenübung„Selbstpräsentation“</vt:lpstr>
      <vt:lpstr>Dokumentation</vt:lpstr>
      <vt:lpstr>Einverständniserklärung</vt:lpstr>
      <vt:lpstr>Datenerhebung und -verwertung</vt:lpstr>
      <vt:lpstr>Terminvergabe für die Auswertungsgespräche</vt:lpstr>
      <vt:lpstr>Danke für Ihre und Eure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Potentialanalyse</dc:title>
  <dc:creator>Manuela Meuser | TBZ Meuser GmbH &amp; Co. KG</dc:creator>
  <cp:lastModifiedBy>Lenovo</cp:lastModifiedBy>
  <cp:revision>128</cp:revision>
  <cp:lastPrinted>2016-09-06T13:48:35Z</cp:lastPrinted>
  <dcterms:created xsi:type="dcterms:W3CDTF">2016-08-06T11:26:04Z</dcterms:created>
  <dcterms:modified xsi:type="dcterms:W3CDTF">2021-11-30T17:23:28Z</dcterms:modified>
</cp:coreProperties>
</file>